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25"/>
  </p:notesMasterIdLst>
  <p:sldIdLst>
    <p:sldId id="256" r:id="rId2"/>
    <p:sldId id="287" r:id="rId3"/>
    <p:sldId id="290" r:id="rId4"/>
    <p:sldId id="292" r:id="rId5"/>
    <p:sldId id="288" r:id="rId6"/>
    <p:sldId id="276" r:id="rId7"/>
    <p:sldId id="286" r:id="rId8"/>
    <p:sldId id="289" r:id="rId9"/>
    <p:sldId id="274" r:id="rId10"/>
    <p:sldId id="278" r:id="rId11"/>
    <p:sldId id="291" r:id="rId12"/>
    <p:sldId id="293" r:id="rId13"/>
    <p:sldId id="281" r:id="rId14"/>
    <p:sldId id="299" r:id="rId15"/>
    <p:sldId id="297" r:id="rId16"/>
    <p:sldId id="283" r:id="rId17"/>
    <p:sldId id="298" r:id="rId18"/>
    <p:sldId id="294" r:id="rId19"/>
    <p:sldId id="282" r:id="rId20"/>
    <p:sldId id="296" r:id="rId21"/>
    <p:sldId id="295" r:id="rId22"/>
    <p:sldId id="284" r:id="rId23"/>
    <p:sldId id="27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060B"/>
    <a:srgbClr val="E2CCCC"/>
    <a:srgbClr val="F1E7E7"/>
    <a:srgbClr val="1616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88262" autoAdjust="0"/>
  </p:normalViewPr>
  <p:slideViewPr>
    <p:cSldViewPr snapToGrid="0">
      <p:cViewPr varScale="1">
        <p:scale>
          <a:sx n="105" d="100"/>
          <a:sy n="105" d="100"/>
        </p:scale>
        <p:origin x="78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254EB-28A5-4D76-A86F-D1E13F622B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61DA7-C9BC-492B-8984-C8DA0EF22B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380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971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47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47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98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53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39 new billing units this year. Projecting no growth otherwise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12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3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22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62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39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19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95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1DA7-C9BC-492B-8984-C8DA0EF22B4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4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86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29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0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19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920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2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30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2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B08FB3E-AC4C-431C-BDA7-7940729B4EE5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5D84ABC-AA90-437B-8B8D-845C02ACCC3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0358" y="5928887"/>
            <a:ext cx="1755322" cy="31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42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dniehaus.com\dfs\RDN\PROJECTS\319%20Hilton%20Creek%20CSD%20WW%20Rate%20&amp;%20Fee\Analysis\Presentation%20tablesfigures.xlsx!Sheet2!R30C24:R39C2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dniehaus.com\dfs\RDN\PROJECTS\319%20Hilton%20Creek%20CSD%20WW%20Rate%20&amp;%20Fee\Analysis\Presentation%20tablesfigures.xlsx!Sheet2!%5bPresentation%20tablesfigures.xlsx%5dSheet2%20Chart%20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emf"/><Relationship Id="rId5" Type="http://schemas.openxmlformats.org/officeDocument/2006/relationships/oleObject" Target="file:///\\rdniehaus.com\dfs\RDN\PROJECTS\319%20Hilton%20Creek%20CSD%20WW%20Rate%20&amp;%20Fee\Analysis\Presentation%20tablesfigures.xlsx!Sheet2!R41C32:R48C33" TargetMode="External"/><Relationship Id="rId4" Type="http://schemas.openxmlformats.org/officeDocument/2006/relationships/image" Target="../media/image1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dniehaus.com\dfs\RDN\PROJECTS\319%20Hilton%20Creek%20CSD%20WW%20Rate%20&amp;%20Fee\Analysis\Presentation%20tablesfigures.xlsx!Sheet1!%5bPresentation%20tablesfigures.xlsx%5dSheet1%20Chart%20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le:///\\rdniehaus.com\dfs\RDN\PROJECTS\319%20Hilton%20Creek%20CSD%20WW%20Rate%20&amp;%20Fee\Analysis\Presentation%20tablesfigures.xlsx!Sheet1!%5bPresentation%20tablesfigures.xlsx%5dSheet1%20Chart%20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>
              <a:lnSpc>
                <a:spcPct val="100000"/>
              </a:lnSpc>
              <a:spcAft>
                <a:spcPts val="1200"/>
              </a:spcAft>
            </a:pPr>
            <a:r>
              <a:rPr lang="en-US" sz="7200" b="1" dirty="0">
                <a:solidFill>
                  <a:srgbClr val="161616"/>
                </a:solidFill>
                <a:latin typeface="Bahnschrift" panose="020B0502040204020203" pitchFamily="34" charset="0"/>
              </a:rPr>
              <a:t>Wastewater Rate Study</a:t>
            </a:r>
            <a:br>
              <a:rPr lang="en-US" dirty="0"/>
            </a:br>
            <a:r>
              <a:rPr lang="en-US" sz="4400" dirty="0">
                <a:solidFill>
                  <a:srgbClr val="161616"/>
                </a:solidFill>
                <a:latin typeface="Bahnschrift" panose="020B0502040204020203" pitchFamily="34" charset="0"/>
              </a:rPr>
              <a:t>Hilton Creek Community Services District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446289"/>
            <a:ext cx="10058400" cy="1143000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dirty="0"/>
          </a:p>
          <a:p>
            <a:pPr algn="l"/>
            <a:r>
              <a:rPr lang="en-US" dirty="0"/>
              <a:t>Robert D. Niehaus, Inc.</a:t>
            </a:r>
          </a:p>
          <a:p>
            <a:pPr algn="l"/>
            <a:r>
              <a:rPr lang="en-US" dirty="0"/>
              <a:t>June 7, 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077" y="446457"/>
            <a:ext cx="2225564" cy="404025"/>
          </a:xfrm>
          <a:prstGeom prst="rect">
            <a:avLst/>
          </a:prstGeom>
        </p:spPr>
      </p:pic>
      <p:sp>
        <p:nvSpPr>
          <p:cNvPr id="5" name="AutoShape 2" descr="Costa Mesa Sanitary District - Home | Facebook"/>
          <p:cNvSpPr>
            <a:spLocks noChangeAspect="1" noChangeArrowheads="1"/>
          </p:cNvSpPr>
          <p:nvPr/>
        </p:nvSpPr>
        <p:spPr bwMode="auto">
          <a:xfrm>
            <a:off x="9918441" y="4235419"/>
            <a:ext cx="1812529" cy="1812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18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473" y="791110"/>
            <a:ext cx="10058400" cy="82193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Revenue Adjustments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27FB79B-B817-1B89-EC5E-FF64CC533D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473" y="2518135"/>
            <a:ext cx="617220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6DEF5A5-7FE1-78C8-BC34-1DEB508CFE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8414" y="1770534"/>
            <a:ext cx="7945913" cy="5901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47A0F7-6742-2C9A-16F0-D4C443F9FDB3}"/>
              </a:ext>
            </a:extLst>
          </p:cNvPr>
          <p:cNvSpPr txBox="1"/>
          <p:nvPr/>
        </p:nvSpPr>
        <p:spPr>
          <a:xfrm>
            <a:off x="8304245" y="2939143"/>
            <a:ext cx="32190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increases offset the need for future rate increases, overall increases are lower</a:t>
            </a:r>
          </a:p>
          <a:p>
            <a:r>
              <a:rPr lang="en-US" dirty="0"/>
              <a:t>Initial increases solve cashflow issues</a:t>
            </a:r>
          </a:p>
        </p:txBody>
      </p:sp>
    </p:spTree>
    <p:extLst>
      <p:ext uri="{BB962C8B-B14F-4D97-AF65-F5344CB8AC3E}">
        <p14:creationId xmlns:p14="http://schemas.microsoft.com/office/powerpoint/2010/main" val="2819741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473" y="791110"/>
            <a:ext cx="10058400" cy="82193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Revenue Requirements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88C056F-97D5-0311-149B-48F09F19B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473" y="1958748"/>
            <a:ext cx="8255233" cy="3667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5961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57ACB-D327-8311-6CA2-17C581A77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8952" y="643467"/>
            <a:ext cx="7172487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dirty="0">
                <a:solidFill>
                  <a:schemeClr val="tx2"/>
                </a:solidFill>
              </a:rPr>
              <a:t>Cost of Service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A05250E5-90D0-4E41-B9BD-FF661DE540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66747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473" y="791110"/>
            <a:ext cx="10058400" cy="82193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Cost of Service Analysis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54C99E-D274-52F8-E39B-6B0FC23740BB}"/>
              </a:ext>
            </a:extLst>
          </p:cNvPr>
          <p:cNvSpPr txBox="1"/>
          <p:nvPr/>
        </p:nvSpPr>
        <p:spPr>
          <a:xfrm>
            <a:off x="914400" y="1898380"/>
            <a:ext cx="9564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Mass Balance Analysis – Determine the relative strength and flow of customer classes (COS Units)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water use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flow ~26.7 MGY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EPA averages for flow and strength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FA7C608-A824-C91B-E3F3-9AEED4A372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519456"/>
              </p:ext>
            </p:extLst>
          </p:nvPr>
        </p:nvGraphicFramePr>
        <p:xfrm>
          <a:off x="914400" y="3227388"/>
          <a:ext cx="7415213" cy="284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019800" imgH="2305131" progId="Excel.Sheet.12">
                  <p:link updateAutomatic="1"/>
                </p:oleObj>
              </mc:Choice>
              <mc:Fallback>
                <p:oleObj name="Worksheet" r:id="rId3" imgW="6019800" imgH="230513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3227388"/>
                        <a:ext cx="7415213" cy="284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3618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473" y="791110"/>
            <a:ext cx="10058400" cy="82193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Cost of Service Analysis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062122-08E2-1E51-B1DD-7DF1B83CEB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4355" y="4303666"/>
            <a:ext cx="6891507" cy="8627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A30BEF-893E-8F76-C79B-6210584D4A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4355" y="1926631"/>
            <a:ext cx="6891507" cy="22506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B906FB-1BD8-D248-97B5-8C180B1836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138" y="1998413"/>
            <a:ext cx="4484526" cy="11211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C938385-96B9-237C-FB64-7290EBE2F3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138" y="3200594"/>
            <a:ext cx="4484526" cy="1121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828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473" y="791110"/>
            <a:ext cx="10058400" cy="82193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Cost of Service Analysis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4B723B-CA06-4B40-3BE2-4BE4D457F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962" y="2183014"/>
            <a:ext cx="10138075" cy="2294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846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473" y="791110"/>
            <a:ext cx="10058400" cy="82193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Cost of Service Analysis Allocation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2BB10D5D-F056-4324-B046-3E2E746584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147559"/>
              </p:ext>
            </p:extLst>
          </p:nvPr>
        </p:nvGraphicFramePr>
        <p:xfrm>
          <a:off x="727075" y="1928813"/>
          <a:ext cx="5781675" cy="425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781719" imgH="4257917" progId="Excel.Sheet.12">
                  <p:link updateAutomatic="1"/>
                </p:oleObj>
              </mc:Choice>
              <mc:Fallback>
                <p:oleObj name="Worksheet" r:id="rId3" imgW="5781719" imgH="425791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7075" y="1928813"/>
                        <a:ext cx="5781675" cy="425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CAE09D9-BB3F-D5CB-468D-2711448B2E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394470"/>
              </p:ext>
            </p:extLst>
          </p:nvPr>
        </p:nvGraphicFramePr>
        <p:xfrm>
          <a:off x="6774371" y="2304985"/>
          <a:ext cx="3960685" cy="3099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1971719" imgH="1543050" progId="Excel.Sheet.12">
                  <p:link updateAutomatic="1"/>
                </p:oleObj>
              </mc:Choice>
              <mc:Fallback>
                <p:oleObj name="Worksheet" r:id="rId5" imgW="1971719" imgH="154305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74371" y="2304985"/>
                        <a:ext cx="3960685" cy="30996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8325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473" y="791110"/>
            <a:ext cx="10058400" cy="82193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Cost of Service Analysis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4B0066-BE65-454D-60C0-D4270CDA2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621" y="2029054"/>
            <a:ext cx="8215028" cy="194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840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57ACB-D327-8311-6CA2-17C581A77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8952" y="643467"/>
            <a:ext cx="7172487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dirty="0">
                <a:solidFill>
                  <a:schemeClr val="tx2"/>
                </a:solidFill>
              </a:rPr>
              <a:t>Proposed Rates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A05250E5-90D0-4E41-B9BD-FF661DE540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79516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473" y="791110"/>
            <a:ext cx="10058400" cy="82193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Rate Recommendations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8D257333-AA01-836A-D38E-86648E8395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584" y="2071395"/>
            <a:ext cx="4285456" cy="2957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4CCECEC-56C4-C2A0-D2C2-3CEA250FE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2071395"/>
            <a:ext cx="4101006" cy="295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84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EDB7-4E4B-1FDA-1C9C-6BBCC0D3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9931B-1BCE-3490-78A6-1EEB4B932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Talk about why rate increases are needed</a:t>
            </a:r>
          </a:p>
          <a:p>
            <a:r>
              <a:rPr lang="en-US" sz="3200" dirty="0"/>
              <a:t> Show finances under current revenues and proposed revenues</a:t>
            </a:r>
          </a:p>
          <a:p>
            <a:r>
              <a:rPr lang="en-US" sz="3200" dirty="0"/>
              <a:t> Explain cost of service analysis</a:t>
            </a:r>
          </a:p>
          <a:p>
            <a:r>
              <a:rPr lang="en-US" sz="3200" dirty="0"/>
              <a:t> Show proposed rates</a:t>
            </a:r>
          </a:p>
          <a:p>
            <a:r>
              <a:rPr lang="en-US" sz="3200" dirty="0"/>
              <a:t> Show rate impacts</a:t>
            </a:r>
          </a:p>
        </p:txBody>
      </p:sp>
    </p:spTree>
    <p:extLst>
      <p:ext uri="{BB962C8B-B14F-4D97-AF65-F5344CB8AC3E}">
        <p14:creationId xmlns:p14="http://schemas.microsoft.com/office/powerpoint/2010/main" val="3340381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473" y="791110"/>
            <a:ext cx="10058400" cy="82193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5-year Rate Plan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413BB0-D062-EFDF-BC0B-2A8BD9F120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9774" y="2039224"/>
            <a:ext cx="9583483" cy="2779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347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57ACB-D327-8311-6CA2-17C581A77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8952" y="643467"/>
            <a:ext cx="7172487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dirty="0">
                <a:solidFill>
                  <a:schemeClr val="tx2"/>
                </a:solidFill>
              </a:rPr>
              <a:t>Rate Impacts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A05250E5-90D0-4E41-B9BD-FF661DE540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1935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473" y="791110"/>
            <a:ext cx="10058400" cy="82193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Rate Impacts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229B0B-945A-4D08-D60E-574B11FDE7FE}"/>
              </a:ext>
            </a:extLst>
          </p:cNvPr>
          <p:cNvSpPr txBox="1"/>
          <p:nvPr/>
        </p:nvSpPr>
        <p:spPr>
          <a:xfrm>
            <a:off x="1252728" y="1771214"/>
            <a:ext cx="6876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Initial residential impact ~ $17.84 per month</a:t>
            </a:r>
          </a:p>
          <a:p>
            <a:r>
              <a:rPr lang="en-US" dirty="0"/>
              <a:t>Commercial impacts vary by fixture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073F6E-5AE1-871F-3711-83C953583E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3992" y="2575715"/>
            <a:ext cx="6993091" cy="363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657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da-DK" altLang="en-US" sz="4400" b="1" dirty="0">
                <a:solidFill>
                  <a:srgbClr val="202124"/>
                </a:solidFill>
                <a:latin typeface="Candara" panose="020E0502030303020204" pitchFamily="34" charset="0"/>
              </a:rPr>
              <a:t>Questions?</a:t>
            </a:r>
            <a:endParaRPr lang="da-DK" altLang="en-US" sz="4400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095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EDB7-4E4B-1FDA-1C9C-6BBCC0D3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Why are rate increases needed?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A462D8-4955-D120-9794-3F3802C5D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 Rising operating costs</a:t>
            </a:r>
          </a:p>
          <a:p>
            <a:r>
              <a:rPr lang="en-US" sz="3600" dirty="0"/>
              <a:t> Capital needs</a:t>
            </a:r>
          </a:p>
          <a:p>
            <a:r>
              <a:rPr lang="en-US" sz="3600" dirty="0"/>
              <a:t> Regulatory concerns</a:t>
            </a:r>
          </a:p>
          <a:p>
            <a:r>
              <a:rPr lang="en-US" sz="3600" dirty="0"/>
              <a:t> Additional qualified staff</a:t>
            </a:r>
          </a:p>
          <a:p>
            <a:r>
              <a:rPr lang="en-US" sz="3600" dirty="0"/>
              <a:t> Emergency reserves</a:t>
            </a:r>
          </a:p>
          <a:p>
            <a:r>
              <a:rPr lang="en-US" sz="3600" dirty="0"/>
              <a:t> Last rate study more than 20+ years ago!</a:t>
            </a:r>
          </a:p>
        </p:txBody>
      </p:sp>
    </p:spTree>
    <p:extLst>
      <p:ext uri="{BB962C8B-B14F-4D97-AF65-F5344CB8AC3E}">
        <p14:creationId xmlns:p14="http://schemas.microsoft.com/office/powerpoint/2010/main" val="1595456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2C0B2E1-0268-42EC-ABD3-94F81A05B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2256B4-48EA-40FC-BBC0-AA1EE6E00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D44BCCA-102D-4A9D-B1E4-2450CAF0B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57ACB-D327-8311-6CA2-17C581A77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8952" y="643467"/>
            <a:ext cx="7172487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 dirty="0">
                <a:solidFill>
                  <a:schemeClr val="tx2"/>
                </a:solidFill>
              </a:rPr>
              <a:t>Financial Plan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A05250E5-90D0-4E41-B9BD-FF661DE540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58725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7EDB7-4E4B-1FDA-1C9C-6BBCC0D3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Current Rates (revenue)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D4DA8CD-4EF1-1742-96AC-659C8BFC4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988" y="2343575"/>
            <a:ext cx="3853067" cy="265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124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Billing Unit Growth (revenue)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F18DFAE-CEE1-71A8-C703-2CE0DF36D1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377040"/>
              </p:ext>
            </p:extLst>
          </p:nvPr>
        </p:nvGraphicFramePr>
        <p:xfrm>
          <a:off x="890204" y="1883664"/>
          <a:ext cx="7590114" cy="416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591557" imgH="5181640" progId="Excel.Sheet.12">
                  <p:link updateAutomatic="1"/>
                </p:oleObj>
              </mc:Choice>
              <mc:Fallback>
                <p:oleObj name="Worksheet" r:id="rId3" imgW="7591557" imgH="518164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0204" y="1883664"/>
                        <a:ext cx="7590114" cy="4160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3467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Financial Plan (expense drivers)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B94F8D9-98CD-CFBA-6A96-9A47081A2E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09" y="2093976"/>
            <a:ext cx="5079295" cy="3269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50026A-7939-0C3C-F980-093E7725F82F}"/>
              </a:ext>
            </a:extLst>
          </p:cNvPr>
          <p:cNvSpPr txBox="1"/>
          <p:nvPr/>
        </p:nvSpPr>
        <p:spPr>
          <a:xfrm>
            <a:off x="6903720" y="2103120"/>
            <a:ext cx="4142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Needed Capital Expenditures:</a:t>
            </a:r>
          </a:p>
          <a:p>
            <a:r>
              <a:rPr lang="en-US" dirty="0"/>
              <a:t>Sludge dewatering</a:t>
            </a:r>
          </a:p>
          <a:p>
            <a:r>
              <a:rPr lang="en-US" dirty="0"/>
              <a:t>Emergency generator plant</a:t>
            </a:r>
          </a:p>
          <a:p>
            <a:r>
              <a:rPr lang="en-US" dirty="0"/>
              <a:t>Aeration blowers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3585CB-184B-A4A2-BEC2-AF648EC4B01D}"/>
              </a:ext>
            </a:extLst>
          </p:cNvPr>
          <p:cNvSpPr txBox="1"/>
          <p:nvPr/>
        </p:nvSpPr>
        <p:spPr>
          <a:xfrm>
            <a:off x="6903720" y="3554552"/>
            <a:ext cx="4142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Reserve Targets:</a:t>
            </a:r>
          </a:p>
          <a:p>
            <a:r>
              <a:rPr lang="en-US" dirty="0"/>
              <a:t>3 months of operating (for emergencies)</a:t>
            </a:r>
          </a:p>
        </p:txBody>
      </p:sp>
    </p:spTree>
    <p:extLst>
      <p:ext uri="{BB962C8B-B14F-4D97-AF65-F5344CB8AC3E}">
        <p14:creationId xmlns:p14="http://schemas.microsoft.com/office/powerpoint/2010/main" val="2783964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Financial Plan (no increase)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E77438-45DC-4BA9-61C0-2E12C64C5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641" y="1963185"/>
            <a:ext cx="6907367" cy="381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44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473" y="791110"/>
            <a:ext cx="10058400" cy="821934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ndara" panose="020E0502030303020204" pitchFamily="34" charset="0"/>
              </a:rPr>
              <a:t>Cash Flow (no increase)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D2A44CE-0935-5910-81DC-37393B8308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4160906"/>
              </p:ext>
            </p:extLst>
          </p:nvPr>
        </p:nvGraphicFramePr>
        <p:xfrm>
          <a:off x="1498600" y="1866900"/>
          <a:ext cx="7231063" cy="398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6905757" imgH="3810040" progId="Excel.Sheet.12">
                  <p:link updateAutomatic="1"/>
                </p:oleObj>
              </mc:Choice>
              <mc:Fallback>
                <p:oleObj name="Worksheet" r:id="rId3" imgW="6905757" imgH="3810040" progId="Excel.Sheet.12">
                  <p:link updateAutomatic="1"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97B6F73-7128-158B-D30C-12A7DC1743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98600" y="1866900"/>
                        <a:ext cx="7231063" cy="3989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17406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0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A9060B"/>
      </a:accent1>
      <a:accent2>
        <a:srgbClr val="585858"/>
      </a:accent2>
      <a:accent3>
        <a:srgbClr val="A9060B"/>
      </a:accent3>
      <a:accent4>
        <a:srgbClr val="949494"/>
      </a:accent4>
      <a:accent5>
        <a:srgbClr val="C00000"/>
      </a:accent5>
      <a:accent6>
        <a:srgbClr val="949494"/>
      </a:accent6>
      <a:hlink>
        <a:srgbClr val="F9F1D2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3275</TotalTime>
  <Words>268</Words>
  <Application>Microsoft Office PowerPoint</Application>
  <PresentationFormat>Widescreen</PresentationFormat>
  <Paragraphs>65</Paragraphs>
  <Slides>23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Links</vt:lpstr>
      </vt:variant>
      <vt:variant>
        <vt:i4>5</vt:i4>
      </vt:variant>
      <vt:variant>
        <vt:lpstr>Slide Titles</vt:lpstr>
      </vt:variant>
      <vt:variant>
        <vt:i4>23</vt:i4>
      </vt:variant>
    </vt:vector>
  </HeadingPairs>
  <TitlesOfParts>
    <vt:vector size="35" baseType="lpstr">
      <vt:lpstr>Arial</vt:lpstr>
      <vt:lpstr>Bahnschrift</vt:lpstr>
      <vt:lpstr>Calibri</vt:lpstr>
      <vt:lpstr>Calibri Light</vt:lpstr>
      <vt:lpstr>Candara</vt:lpstr>
      <vt:lpstr>Wingdings</vt:lpstr>
      <vt:lpstr>Retrospect</vt:lpstr>
      <vt:lpstr>file:///\\rdniehaus.com\dfs\RDN\PROJECTS\319%20Hilton%20Creek%20CSD%20WW%20Rate%20&amp;%20Fee\Analysis\Presentation%20tablesfigures.xlsx!Sheet1!%5bPresentation%20tablesfigures.xlsx%5dSheet1%20Chart%201</vt:lpstr>
      <vt:lpstr>file:///\\rdniehaus.com\dfs\RDN\PROJECTS\319%20Hilton%20Creek%20CSD%20WW%20Rate%20&amp;%20Fee\Analysis\Presentation%20tablesfigures.xlsx!Sheet1!%5bPresentation%20tablesfigures.xlsx%5dSheet1%20Chart%204</vt:lpstr>
      <vt:lpstr>file:///\\rdniehaus.com\dfs\RDN\PROJECTS\319%20Hilton%20Creek%20CSD%20WW%20Rate%20&amp;%20Fee\Analysis\Presentation%20tablesfigures.xlsx!Sheet2!R30C24:R39C28</vt:lpstr>
      <vt:lpstr>file:///\\rdniehaus.com\dfs\RDN\PROJECTS\319%20Hilton%20Creek%20CSD%20WW%20Rate%20&amp;%20Fee\Analysis\Presentation%20tablesfigures.xlsx!Sheet2!%5bPresentation%20tablesfigures.xlsx%5dSheet2%20Chart%201</vt:lpstr>
      <vt:lpstr>file:///\\rdniehaus.com\dfs\RDN\PROJECTS\319%20Hilton%20Creek%20CSD%20WW%20Rate%20&amp;%20Fee\Analysis\Presentation%20tablesfigures.xlsx!Sheet2!R41C32:R48C33</vt:lpstr>
      <vt:lpstr>Wastewater Rate Study Hilton Creek Community Services District</vt:lpstr>
      <vt:lpstr>Agenda</vt:lpstr>
      <vt:lpstr>Why are rate increases needed?</vt:lpstr>
      <vt:lpstr>Financial Plan</vt:lpstr>
      <vt:lpstr>Current Rates (revenue)</vt:lpstr>
      <vt:lpstr>Billing Unit Growth (revenue)</vt:lpstr>
      <vt:lpstr>Financial Plan (expense drivers)</vt:lpstr>
      <vt:lpstr>Financial Plan (no increase)</vt:lpstr>
      <vt:lpstr>Cash Flow (no increase)</vt:lpstr>
      <vt:lpstr>Revenue Adjustments</vt:lpstr>
      <vt:lpstr>Revenue Requirements</vt:lpstr>
      <vt:lpstr>Cost of Service</vt:lpstr>
      <vt:lpstr>Cost of Service Analysis</vt:lpstr>
      <vt:lpstr>Cost of Service Analysis</vt:lpstr>
      <vt:lpstr>Cost of Service Analysis</vt:lpstr>
      <vt:lpstr>Cost of Service Analysis Allocation</vt:lpstr>
      <vt:lpstr>Cost of Service Analysis</vt:lpstr>
      <vt:lpstr>Proposed Rates</vt:lpstr>
      <vt:lpstr>Rate Recommendations</vt:lpstr>
      <vt:lpstr>5-year Rate Plan</vt:lpstr>
      <vt:lpstr>Rate Impacts</vt:lpstr>
      <vt:lpstr>Rate Impacts</vt:lpstr>
      <vt:lpstr>Questions?</vt:lpstr>
    </vt:vector>
  </TitlesOfParts>
  <Company>Robert D Niehaus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Clark</dc:creator>
  <cp:lastModifiedBy>Anthony Elowsky</cp:lastModifiedBy>
  <cp:revision>123</cp:revision>
  <dcterms:created xsi:type="dcterms:W3CDTF">2021-04-16T20:15:52Z</dcterms:created>
  <dcterms:modified xsi:type="dcterms:W3CDTF">2023-06-06T20:14:25Z</dcterms:modified>
</cp:coreProperties>
</file>